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67" r:id="rId4"/>
    <p:sldId id="258" r:id="rId5"/>
    <p:sldId id="259" r:id="rId6"/>
    <p:sldId id="260" r:id="rId7"/>
    <p:sldId id="261" r:id="rId8"/>
    <p:sldId id="268" r:id="rId9"/>
    <p:sldId id="278" r:id="rId10"/>
    <p:sldId id="279" r:id="rId11"/>
    <p:sldId id="280" r:id="rId12"/>
    <p:sldId id="281" r:id="rId13"/>
    <p:sldId id="264" r:id="rId14"/>
    <p:sldId id="270" r:id="rId15"/>
    <p:sldId id="277" r:id="rId16"/>
    <p:sldId id="273" r:id="rId17"/>
    <p:sldId id="272" r:id="rId18"/>
    <p:sldId id="271" r:id="rId19"/>
    <p:sldId id="275" r:id="rId20"/>
    <p:sldId id="274" r:id="rId21"/>
    <p:sldId id="276" r:id="rId22"/>
    <p:sldId id="265" r:id="rId23"/>
    <p:sldId id="266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5D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in_Ghan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47369C-0F15-4CF5-ABF6-BF924A5C28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-4883"/>
            <a:ext cx="3324447" cy="269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231825" y="1585925"/>
            <a:ext cx="81231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rgbClr val="D05D02"/>
                </a:solidFill>
              </a:rPr>
              <a:t>Plasma Donation System</a:t>
            </a:r>
            <a:endParaRPr sz="5700" dirty="0">
              <a:solidFill>
                <a:srgbClr val="D05D02"/>
              </a:solidFill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1828713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Titans</a:t>
            </a:r>
            <a:endParaRPr dirty="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C59E46A4-93A5-4717-840E-428D3AC0A304}"/>
              </a:ext>
            </a:extLst>
          </p:cNvPr>
          <p:cNvSpPr/>
          <p:nvPr/>
        </p:nvSpPr>
        <p:spPr>
          <a:xfrm>
            <a:off x="3217872" y="3316261"/>
            <a:ext cx="1392900" cy="138651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92E0D6-A1F4-4623-BB25-AA6BD19A90FB}"/>
              </a:ext>
            </a:extLst>
          </p:cNvPr>
          <p:cNvSpPr/>
          <p:nvPr/>
        </p:nvSpPr>
        <p:spPr>
          <a:xfrm>
            <a:off x="5001264" y="3316261"/>
            <a:ext cx="1392900" cy="138651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63606E-9B5F-4316-8F7B-885839DC9CB6}"/>
              </a:ext>
            </a:extLst>
          </p:cNvPr>
          <p:cNvSpPr/>
          <p:nvPr/>
        </p:nvSpPr>
        <p:spPr>
          <a:xfrm>
            <a:off x="6720861" y="3316261"/>
            <a:ext cx="1392900" cy="138651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06;p25">
            <a:extLst>
              <a:ext uri="{FF2B5EF4-FFF2-40B4-BE49-F238E27FC236}">
                <a16:creationId xmlns:a16="http://schemas.microsoft.com/office/drawing/2014/main" id="{7A2EA53F-31EF-4546-9744-998E436869F6}"/>
              </a:ext>
            </a:extLst>
          </p:cNvPr>
          <p:cNvSpPr txBox="1">
            <a:spLocks/>
          </p:cNvSpPr>
          <p:nvPr/>
        </p:nvSpPr>
        <p:spPr>
          <a:xfrm>
            <a:off x="2959585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Akshay</a:t>
            </a:r>
          </a:p>
        </p:txBody>
      </p:sp>
      <p:sp>
        <p:nvSpPr>
          <p:cNvPr id="12" name="Google Shape;106;p25">
            <a:extLst>
              <a:ext uri="{FF2B5EF4-FFF2-40B4-BE49-F238E27FC236}">
                <a16:creationId xmlns:a16="http://schemas.microsoft.com/office/drawing/2014/main" id="{BB6A279C-0B5A-4002-8CC3-65BA80FFE086}"/>
              </a:ext>
            </a:extLst>
          </p:cNvPr>
          <p:cNvSpPr txBox="1">
            <a:spLocks/>
          </p:cNvSpPr>
          <p:nvPr/>
        </p:nvSpPr>
        <p:spPr>
          <a:xfrm>
            <a:off x="4822503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Sumit</a:t>
            </a:r>
          </a:p>
        </p:txBody>
      </p:sp>
      <p:sp>
        <p:nvSpPr>
          <p:cNvPr id="13" name="Google Shape;106;p25">
            <a:extLst>
              <a:ext uri="{FF2B5EF4-FFF2-40B4-BE49-F238E27FC236}">
                <a16:creationId xmlns:a16="http://schemas.microsoft.com/office/drawing/2014/main" id="{80C89770-5258-4CC8-B8C9-4F5D41247E6E}"/>
              </a:ext>
            </a:extLst>
          </p:cNvPr>
          <p:cNvSpPr txBox="1">
            <a:spLocks/>
          </p:cNvSpPr>
          <p:nvPr/>
        </p:nvSpPr>
        <p:spPr>
          <a:xfrm>
            <a:off x="6564279" y="4702776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/>
            <a:r>
              <a:rPr lang="en-US" sz="1400" dirty="0"/>
              <a:t>Yashwant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FA26-B834-4274-9CFC-7A6C98EA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778DD-27F0-49DD-A2D4-60E425E34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832C-322E-4550-AA8F-F42C3CA97E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64;gb16658506a_0_20">
            <a:extLst>
              <a:ext uri="{FF2B5EF4-FFF2-40B4-BE49-F238E27FC236}">
                <a16:creationId xmlns:a16="http://schemas.microsoft.com/office/drawing/2014/main" id="{6C1D3334-63D1-4971-99CF-C134ED1DD2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45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F70E-2E51-4BF1-8C6E-C379228D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E1547-38C7-4AC2-85DB-9520F4E98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ECC8E-8CE0-4F72-9D4D-08BD8E0B20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72;gb16658506a_0_26">
            <a:extLst>
              <a:ext uri="{FF2B5EF4-FFF2-40B4-BE49-F238E27FC236}">
                <a16:creationId xmlns:a16="http://schemas.microsoft.com/office/drawing/2014/main" id="{445056A1-A555-4BA3-9BD6-F3C5AF03D4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18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Screenshots</a:t>
            </a:r>
            <a:endParaRPr sz="4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B69F-A1C4-402D-A4B8-C8A75FDB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31794-866D-4A1E-BD60-C6655F68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0"/>
            <a:ext cx="9144000" cy="50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AB7B-7DE7-4906-B2B0-A5901D6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230A4-41A6-4057-AF0B-39AFF60A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2"/>
            <a:ext cx="9144000" cy="50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E7E7-83B9-4F5E-B108-3E0A27AD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7AEA2-F487-4AD3-B744-306DBAA9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6" y="0"/>
            <a:ext cx="89416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E6D5-0EA8-4487-AD8F-5808426E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6FC1A-71DA-43E5-BD98-8433CFB5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57" y="0"/>
            <a:ext cx="7392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3267-7C50-498A-8EF1-6652AF7EA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3AF86-F1C9-49B1-8A90-2D0F12B0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15"/>
            <a:ext cx="9144000" cy="50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0C0C-BCE0-480F-A6A2-C5FC5674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26AF4-B242-49E1-B4D4-7512FA4C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" y="0"/>
            <a:ext cx="75509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1C01-967F-467A-8146-2E797898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61F20-0CC3-4900-A708-9DB9FDA4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7"/>
            <a:ext cx="9144000" cy="51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74A669-B2E3-4C1D-98DC-521484B9B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56735" y="0"/>
            <a:ext cx="5139217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5BD873-1D1F-4D13-BE44-B000514B9E76}"/>
              </a:ext>
            </a:extLst>
          </p:cNvPr>
          <p:cNvSpPr/>
          <p:nvPr/>
        </p:nvSpPr>
        <p:spPr>
          <a:xfrm>
            <a:off x="-85060" y="404037"/>
            <a:ext cx="9604744" cy="737191"/>
          </a:xfrm>
          <a:prstGeom prst="rect">
            <a:avLst/>
          </a:prstGeom>
          <a:solidFill>
            <a:srgbClr val="D05D02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7557-3744-4D70-B2F9-E27A3561BDD3}"/>
              </a:ext>
            </a:extLst>
          </p:cNvPr>
          <p:cNvSpPr txBox="1"/>
          <p:nvPr/>
        </p:nvSpPr>
        <p:spPr>
          <a:xfrm>
            <a:off x="-1456735" y="5143500"/>
            <a:ext cx="513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COVID-19_pandemic_in_Ghan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6E3D-0081-4FD6-9839-276C081D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D58C-0C71-4E4B-83E4-929E6ACB75C1}"/>
              </a:ext>
            </a:extLst>
          </p:cNvPr>
          <p:cNvSpPr txBox="1"/>
          <p:nvPr/>
        </p:nvSpPr>
        <p:spPr>
          <a:xfrm>
            <a:off x="4288465" y="1878419"/>
            <a:ext cx="3707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Convalescent plasma from patients who have already recovered from coronavirus disease 2019 (COVID-19) may contain antibodies against COVID-19. </a:t>
            </a:r>
          </a:p>
          <a:p>
            <a:pPr algn="just"/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Giving this convalescent plasma to hospitalized people currently fighting COVID-19 may help them recover.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6E97-C882-4B02-8CE5-20D7FF8B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992F0-D7F4-4084-81E9-A831B066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3"/>
            <a:ext cx="9144000" cy="50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6234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05D02"/>
                </a:solidFill>
              </a:rPr>
              <a:t>Conclusion</a:t>
            </a:r>
            <a:endParaRPr sz="3600" dirty="0">
              <a:solidFill>
                <a:srgbClr val="D05D0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D05D02"/>
                </a:solidFill>
              </a:rPr>
              <a:t>Thank you</a:t>
            </a:r>
            <a:endParaRPr sz="3600" dirty="0">
              <a:solidFill>
                <a:srgbClr val="D05D02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l="35132" r="35132"/>
          <a:stretch/>
        </p:blipFill>
        <p:spPr>
          <a:xfrm>
            <a:off x="4548455" y="0"/>
            <a:ext cx="4595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299B9A-665F-415D-A513-2341515EA136}"/>
              </a:ext>
            </a:extLst>
          </p:cNvPr>
          <p:cNvSpPr/>
          <p:nvPr/>
        </p:nvSpPr>
        <p:spPr>
          <a:xfrm>
            <a:off x="0" y="1953723"/>
            <a:ext cx="9144000" cy="1195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6192239" y="5931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Problem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87" y="2102725"/>
            <a:ext cx="884025" cy="8976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25" y="838200"/>
            <a:ext cx="884025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50" y="3276600"/>
            <a:ext cx="950700" cy="9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1B7A24-630E-40D9-982D-61E7FE28BEB2}"/>
              </a:ext>
            </a:extLst>
          </p:cNvPr>
          <p:cNvSpPr txBox="1"/>
          <p:nvPr/>
        </p:nvSpPr>
        <p:spPr>
          <a:xfrm>
            <a:off x="1966686" y="1153886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475BA-86D5-47DC-89CF-152EF4DD52EE}"/>
              </a:ext>
            </a:extLst>
          </p:cNvPr>
          <p:cNvSpPr txBox="1"/>
          <p:nvPr/>
        </p:nvSpPr>
        <p:spPr>
          <a:xfrm>
            <a:off x="1966686" y="2397648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05D02"/>
                </a:solidFill>
              </a:rPr>
              <a:t>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CB48D-6C37-4F5D-A943-6C85E5A047FF}"/>
              </a:ext>
            </a:extLst>
          </p:cNvPr>
          <p:cNvSpPr txBox="1"/>
          <p:nvPr/>
        </p:nvSpPr>
        <p:spPr>
          <a:xfrm>
            <a:off x="1966686" y="3605374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490250" y="1639500"/>
            <a:ext cx="2960100" cy="29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Solution</a:t>
            </a:r>
            <a:endParaRPr sz="4400"/>
          </a:p>
        </p:txBody>
      </p:sp>
      <p:sp>
        <p:nvSpPr>
          <p:cNvPr id="129" name="Google Shape;129;p28"/>
          <p:cNvSpPr/>
          <p:nvPr/>
        </p:nvSpPr>
        <p:spPr>
          <a:xfrm>
            <a:off x="4929225" y="5250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25" y="879437"/>
            <a:ext cx="796800" cy="809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/>
          <p:nvPr/>
        </p:nvSpPr>
        <p:spPr>
          <a:xfrm>
            <a:off x="4929213" y="28098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28" y="3139088"/>
            <a:ext cx="744600" cy="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6860425" y="5250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6860400" y="28098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275" y="801300"/>
            <a:ext cx="950700" cy="9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4299" y="3139089"/>
            <a:ext cx="769738" cy="8096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7D77A-DD2B-4496-BB9F-6CFB32A78BF6}"/>
              </a:ext>
            </a:extLst>
          </p:cNvPr>
          <p:cNvSpPr txBox="1"/>
          <p:nvPr/>
        </p:nvSpPr>
        <p:spPr>
          <a:xfrm>
            <a:off x="900223" y="3650512"/>
            <a:ext cx="3366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platform which takes care of all the aspects of Convalescent Plasma donation and distribution</a:t>
            </a:r>
          </a:p>
          <a:p>
            <a:pPr algn="just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CFEFF-D73F-4BD2-BB7F-CD68C088BA17}"/>
              </a:ext>
            </a:extLst>
          </p:cNvPr>
          <p:cNvSpPr txBox="1"/>
          <p:nvPr/>
        </p:nvSpPr>
        <p:spPr>
          <a:xfrm>
            <a:off x="5119816" y="2268788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Titan’s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DE18D-FBFC-4DC9-928D-764DD15CC4DD}"/>
              </a:ext>
            </a:extLst>
          </p:cNvPr>
          <p:cNvSpPr txBox="1"/>
          <p:nvPr/>
        </p:nvSpPr>
        <p:spPr>
          <a:xfrm>
            <a:off x="6926286" y="2263973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DA7DC-12DE-4CE8-930C-C40402F52E4A}"/>
              </a:ext>
            </a:extLst>
          </p:cNvPr>
          <p:cNvSpPr txBox="1"/>
          <p:nvPr/>
        </p:nvSpPr>
        <p:spPr>
          <a:xfrm>
            <a:off x="5119816" y="4518172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2619D-B67F-49C2-964D-484B3496E099}"/>
              </a:ext>
            </a:extLst>
          </p:cNvPr>
          <p:cNvSpPr txBox="1"/>
          <p:nvPr/>
        </p:nvSpPr>
        <p:spPr>
          <a:xfrm>
            <a:off x="6992172" y="4489845"/>
            <a:ext cx="140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1" grpId="0" animBg="1"/>
      <p:bldP spid="133" grpId="0" animBg="1"/>
      <p:bldP spid="134" grpId="0" animBg="1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Approach</a:t>
            </a:r>
            <a:endParaRPr sz="3600" dirty="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2571750"/>
            <a:ext cx="6515100" cy="981075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2349100" y="280535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2205013" y="266583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46;p29">
            <a:extLst>
              <a:ext uri="{FF2B5EF4-FFF2-40B4-BE49-F238E27FC236}">
                <a16:creationId xmlns:a16="http://schemas.microsoft.com/office/drawing/2014/main" id="{842E6BF6-341E-43D1-99DC-B15E2742E9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1415900"/>
            <a:ext cx="6515100" cy="981075"/>
          </a:xfrm>
          <a:prstGeom prst="rect">
            <a:avLst/>
          </a:prstGeom>
          <a:solidFill>
            <a:srgbClr val="D05D02"/>
          </a:solidFill>
          <a:ln>
            <a:noFill/>
          </a:ln>
        </p:spPr>
      </p:pic>
      <p:sp>
        <p:nvSpPr>
          <p:cNvPr id="16" name="Google Shape;147;p29">
            <a:extLst>
              <a:ext uri="{FF2B5EF4-FFF2-40B4-BE49-F238E27FC236}">
                <a16:creationId xmlns:a16="http://schemas.microsoft.com/office/drawing/2014/main" id="{D0A4F037-658F-4D20-95C6-D3FFEDFD745F}"/>
              </a:ext>
            </a:extLst>
          </p:cNvPr>
          <p:cNvSpPr/>
          <p:nvPr/>
        </p:nvSpPr>
        <p:spPr>
          <a:xfrm>
            <a:off x="2307075" y="16495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2B7506DE-25D2-4F6E-AF7D-86A8AF6D8647}"/>
              </a:ext>
            </a:extLst>
          </p:cNvPr>
          <p:cNvSpPr/>
          <p:nvPr/>
        </p:nvSpPr>
        <p:spPr>
          <a:xfrm>
            <a:off x="2162988" y="150998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Rectangle 17" descr="Telemarketer">
            <a:extLst>
              <a:ext uri="{FF2B5EF4-FFF2-40B4-BE49-F238E27FC236}">
                <a16:creationId xmlns:a16="http://schemas.microsoft.com/office/drawing/2014/main" id="{DB20155A-D221-4AA5-9003-904B5253C86C}"/>
              </a:ext>
            </a:extLst>
          </p:cNvPr>
          <p:cNvSpPr/>
          <p:nvPr/>
        </p:nvSpPr>
        <p:spPr>
          <a:xfrm>
            <a:off x="2272389" y="1624900"/>
            <a:ext cx="538654" cy="53865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9" name="Google Shape;146;p29">
            <a:extLst>
              <a:ext uri="{FF2B5EF4-FFF2-40B4-BE49-F238E27FC236}">
                <a16:creationId xmlns:a16="http://schemas.microsoft.com/office/drawing/2014/main" id="{A007CF7F-C0F1-4A3D-B330-98EDA95390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50" y="3727600"/>
            <a:ext cx="6515100" cy="981075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20" name="Google Shape;147;p29">
            <a:extLst>
              <a:ext uri="{FF2B5EF4-FFF2-40B4-BE49-F238E27FC236}">
                <a16:creationId xmlns:a16="http://schemas.microsoft.com/office/drawing/2014/main" id="{5D8F697E-817F-4468-89AB-7DA5B05DCC98}"/>
              </a:ext>
            </a:extLst>
          </p:cNvPr>
          <p:cNvSpPr/>
          <p:nvPr/>
        </p:nvSpPr>
        <p:spPr>
          <a:xfrm>
            <a:off x="2349100" y="39612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B6EB2642-2494-4757-B40F-CF0F35274A98}"/>
              </a:ext>
            </a:extLst>
          </p:cNvPr>
          <p:cNvSpPr/>
          <p:nvPr/>
        </p:nvSpPr>
        <p:spPr>
          <a:xfrm>
            <a:off x="2205013" y="3821687"/>
            <a:ext cx="771600" cy="7929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Rectangle 22" descr="Hospital First Aid">
            <a:extLst>
              <a:ext uri="{FF2B5EF4-FFF2-40B4-BE49-F238E27FC236}">
                <a16:creationId xmlns:a16="http://schemas.microsoft.com/office/drawing/2014/main" id="{79705464-8B63-4011-9142-46A0349E3F18}"/>
              </a:ext>
            </a:extLst>
          </p:cNvPr>
          <p:cNvSpPr/>
          <p:nvPr/>
        </p:nvSpPr>
        <p:spPr>
          <a:xfrm>
            <a:off x="2328590" y="2798262"/>
            <a:ext cx="538654" cy="53865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ctangle 24" descr="Id Badge">
            <a:extLst>
              <a:ext uri="{FF2B5EF4-FFF2-40B4-BE49-F238E27FC236}">
                <a16:creationId xmlns:a16="http://schemas.microsoft.com/office/drawing/2014/main" id="{2C4D3B5D-4AAE-4D49-9E06-D2AD35058AF8}"/>
              </a:ext>
            </a:extLst>
          </p:cNvPr>
          <p:cNvSpPr/>
          <p:nvPr/>
        </p:nvSpPr>
        <p:spPr>
          <a:xfrm>
            <a:off x="2310809" y="3906992"/>
            <a:ext cx="542259" cy="58703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5BE9D-A300-42F5-82DA-A6422FF02F43}"/>
              </a:ext>
            </a:extLst>
          </p:cNvPr>
          <p:cNvSpPr txBox="1"/>
          <p:nvPr/>
        </p:nvSpPr>
        <p:spPr>
          <a:xfrm>
            <a:off x="2551813" y="1781961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   The Donor can voluntarily register on the platform!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66383-396F-4495-B8BE-770872293848}"/>
              </a:ext>
            </a:extLst>
          </p:cNvPr>
          <p:cNvSpPr txBox="1"/>
          <p:nvPr/>
        </p:nvSpPr>
        <p:spPr>
          <a:xfrm>
            <a:off x="2541716" y="2890011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 Plasma Bank takes care of the Plasma Availability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532A5-3719-4FD7-9EDA-028DA9A08793}"/>
              </a:ext>
            </a:extLst>
          </p:cNvPr>
          <p:cNvSpPr txBox="1"/>
          <p:nvPr/>
        </p:nvSpPr>
        <p:spPr>
          <a:xfrm>
            <a:off x="2551813" y="4038686"/>
            <a:ext cx="584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05D02"/>
                </a:solidFill>
              </a:rPr>
              <a:t>           Legal Authority takes Consent for the Plasma Therapy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7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430284" y="1903244"/>
            <a:ext cx="2713716" cy="1337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5D02"/>
                </a:solidFill>
              </a:rPr>
              <a:t>Object Model</a:t>
            </a:r>
            <a:endParaRPr dirty="0">
              <a:solidFill>
                <a:srgbClr val="D05D02"/>
              </a:solidFill>
            </a:endParaRPr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57;p30">
            <a:extLst>
              <a:ext uri="{FF2B5EF4-FFF2-40B4-BE49-F238E27FC236}">
                <a16:creationId xmlns:a16="http://schemas.microsoft.com/office/drawing/2014/main" id="{819BEB1D-041A-46FA-987C-D9DC35D19571}"/>
              </a:ext>
            </a:extLst>
          </p:cNvPr>
          <p:cNvSpPr txBox="1">
            <a:spLocks/>
          </p:cNvSpPr>
          <p:nvPr/>
        </p:nvSpPr>
        <p:spPr>
          <a:xfrm>
            <a:off x="4139295" y="585593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  <a:defRPr sz="4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oogle Shape;133;p6">
            <a:extLst>
              <a:ext uri="{FF2B5EF4-FFF2-40B4-BE49-F238E27FC236}">
                <a16:creationId xmlns:a16="http://schemas.microsoft.com/office/drawing/2014/main" id="{247C96C0-4C0F-4749-A105-4AE066996B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6563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D916-68CB-48BE-8C28-B5EEF6C8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05D02"/>
                </a:solidFill>
              </a:rPr>
              <a:t>Work Request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811E4-AF88-4C9C-B85A-C01ACEC9B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24693-AD00-4660-92B3-8E482A85501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5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34C5-FB8F-40BC-A693-4B267A42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777E6-E3F7-4397-B4C6-536C4E1CF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41A80-C362-4AC2-8D37-81DEF0C42D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48;gb16658506a_0_2">
            <a:extLst>
              <a:ext uri="{FF2B5EF4-FFF2-40B4-BE49-F238E27FC236}">
                <a16:creationId xmlns:a16="http://schemas.microsoft.com/office/drawing/2014/main" id="{C6FF04C4-2F2F-4190-9F4F-020E05BDC2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00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C9F7-0DCE-4185-9663-30E5A9F5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D115B-7B19-497F-AE4D-F5CDE11EB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918DE-69BE-4F2B-9A0C-8065402234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56;gb16658506a_0_8">
            <a:extLst>
              <a:ext uri="{FF2B5EF4-FFF2-40B4-BE49-F238E27FC236}">
                <a16:creationId xmlns:a16="http://schemas.microsoft.com/office/drawing/2014/main" id="{8CC07253-3F79-4586-9CA8-1954CDDAE6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526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118</Words>
  <Application>Microsoft Office PowerPoint</Application>
  <PresentationFormat>On-screen Show (16:9)</PresentationFormat>
  <Paragraphs>29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Proxima Nova</vt:lpstr>
      <vt:lpstr>Georgia</vt:lpstr>
      <vt:lpstr>Arial</vt:lpstr>
      <vt:lpstr>Simple Light</vt:lpstr>
      <vt:lpstr>Spearmint</vt:lpstr>
      <vt:lpstr>Plasma Donation System</vt:lpstr>
      <vt:lpstr>Motivation</vt:lpstr>
      <vt:lpstr>Problem</vt:lpstr>
      <vt:lpstr>Solution</vt:lpstr>
      <vt:lpstr>Approach</vt:lpstr>
      <vt:lpstr>Object Model</vt:lpstr>
      <vt:lpstr>Work Request Flow</vt:lpstr>
      <vt:lpstr>PowerPoint Presentation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TITANS</dc:title>
  <cp:lastModifiedBy>Akshay Khandelwal</cp:lastModifiedBy>
  <cp:revision>36</cp:revision>
  <dcterms:modified xsi:type="dcterms:W3CDTF">2020-12-19T06:20:27Z</dcterms:modified>
</cp:coreProperties>
</file>